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59" r:id="rId5"/>
    <p:sldId id="258" r:id="rId6"/>
    <p:sldId id="260" r:id="rId7"/>
    <p:sldId id="274" r:id="rId8"/>
    <p:sldId id="261" r:id="rId9"/>
    <p:sldId id="275" r:id="rId10"/>
    <p:sldId id="262" r:id="rId11"/>
    <p:sldId id="263" r:id="rId12"/>
    <p:sldId id="264" r:id="rId13"/>
    <p:sldId id="269" r:id="rId14"/>
    <p:sldId id="265" r:id="rId15"/>
    <p:sldId id="267" r:id="rId16"/>
    <p:sldId id="276" r:id="rId17"/>
    <p:sldId id="272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36A6F-59F2-4C78-80D1-61335D67F512}" type="datetimeFigureOut">
              <a:rPr lang="fr-FR" smtClean="0"/>
              <a:t>05/06/2015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7AA44-807F-4C0A-AD75-0157D12D76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35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7AA44-807F-4C0A-AD75-0157D12D76A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37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2F834E1-3F7A-46AD-AC91-E8EFA1E7BBCA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8225-40FD-4938-8371-325F3D8668A7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A7AA-10BD-47A1-A941-18753716E6E4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5D44-012E-461C-BA21-F38FA4684C65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94757-A950-4A23-9BB1-C97F974B40B0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F6BE3-E5A5-432B-B674-29AA866DB84B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C5FF-9212-49CE-A054-A3238B850EDB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BD87B98-979C-479C-A046-D0857DF2A0DA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C84065F-E529-4087-92C0-1BEF5ED55A92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A6435-D96B-4D6E-ACFB-03AD8FFD313C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5BBF6-EEC2-4E5B-950A-2286EA7B787C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5207E-3ED2-4798-812C-AFA0BE8DAADD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B1B97-1470-4BA3-B118-633C7AF4E044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6C20-B59F-4F4F-B470-05411D33ED9E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08C87-94B1-4E33-B785-35FED9B337D8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B1632-228C-4200-B417-37C79BEB3320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CC7F-2317-4864-8FFB-5A8E10C7F1F8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6992C16-9483-4D85-83DF-8F685C5D76FC}" type="datetime1">
              <a:rPr lang="en-US" smtClean="0"/>
              <a:t>6/5/2015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../../../wamp/www/APP_INFO/Vue/Bandeau.php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Jamais sans ma pomme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013936" y="4788798"/>
            <a:ext cx="8825658" cy="1482743"/>
          </a:xfrm>
        </p:spPr>
        <p:txBody>
          <a:bodyPr>
            <a:normAutofit fontScale="92500" lnSpcReduction="10000"/>
          </a:bodyPr>
          <a:lstStyle/>
          <a:p>
            <a:r>
              <a:rPr lang="fr-FR" sz="1200" dirty="0" smtClean="0"/>
              <a:t>Chloé VAN CAUWENBERGHE                                                                               </a:t>
            </a:r>
            <a:r>
              <a:rPr lang="fr-FR" b="1" dirty="0" smtClean="0"/>
              <a:t>groupe g8d</a:t>
            </a:r>
            <a:endParaRPr lang="fr-FR" sz="1200" b="1" dirty="0" smtClean="0"/>
          </a:p>
          <a:p>
            <a:r>
              <a:rPr lang="fr-FR" sz="1200" dirty="0" smtClean="0"/>
              <a:t>ALICE SAMARAN</a:t>
            </a:r>
          </a:p>
          <a:p>
            <a:r>
              <a:rPr lang="fr-FR" sz="1200" dirty="0" smtClean="0"/>
              <a:t>Xavier </a:t>
            </a:r>
            <a:r>
              <a:rPr lang="fr-FR" sz="1200" dirty="0" err="1" smtClean="0"/>
              <a:t>gouesnard</a:t>
            </a:r>
            <a:endParaRPr lang="fr-FR" sz="1200" dirty="0" smtClean="0"/>
          </a:p>
          <a:p>
            <a:r>
              <a:rPr lang="fr-FR" sz="1200" dirty="0" smtClean="0"/>
              <a:t>Caroline </a:t>
            </a:r>
            <a:r>
              <a:rPr lang="fr-FR" sz="1200" dirty="0" err="1" smtClean="0"/>
              <a:t>nopper</a:t>
            </a:r>
            <a:endParaRPr lang="fr-FR" sz="1200" dirty="0" smtClean="0"/>
          </a:p>
          <a:p>
            <a:r>
              <a:rPr lang="fr-FR" sz="1200" dirty="0" smtClean="0"/>
              <a:t>Come </a:t>
            </a:r>
            <a:r>
              <a:rPr lang="fr-FR" sz="1200" dirty="0" err="1" smtClean="0"/>
              <a:t>schechter</a:t>
            </a:r>
            <a:endParaRPr lang="fr-FR" sz="1200" dirty="0"/>
          </a:p>
        </p:txBody>
      </p:sp>
      <p:pic>
        <p:nvPicPr>
          <p:cNvPr id="4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1" y="1694584"/>
            <a:ext cx="2746779" cy="12521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84" y="1577787"/>
            <a:ext cx="2469151" cy="1493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A Tableau récapitulatif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83149"/>
              </p:ext>
            </p:extLst>
          </p:nvPr>
        </p:nvGraphicFramePr>
        <p:xfrm>
          <a:off x="651164" y="2410691"/>
          <a:ext cx="11083635" cy="4242216"/>
        </p:xfrm>
        <a:graphic>
          <a:graphicData uri="http://schemas.openxmlformats.org/drawingml/2006/table">
            <a:tbl>
              <a:tblPr firstRow="1" firstCol="1">
                <a:tableStyleId>{8FD4443E-F989-4FC4-A0C8-D5A2AF1F390B}</a:tableStyleId>
              </a:tblPr>
              <a:tblGrid>
                <a:gridCol w="2770909"/>
                <a:gridCol w="2770909"/>
                <a:gridCol w="3744852"/>
                <a:gridCol w="1796965"/>
              </a:tblGrid>
              <a:tr h="762047"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Taches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En</a:t>
                      </a:r>
                      <a:r>
                        <a:rPr lang="en-US" sz="2600" spc="-15" dirty="0">
                          <a:effectLst/>
                        </a:rPr>
                        <a:t> </a:t>
                      </a:r>
                      <a:r>
                        <a:rPr lang="en-US" sz="2600" dirty="0" err="1" smtClean="0">
                          <a:effectLst/>
                        </a:rPr>
                        <a:t>cours</a:t>
                      </a:r>
                      <a:r>
                        <a:rPr lang="en-US" sz="2600" dirty="0" smtClean="0">
                          <a:effectLst/>
                        </a:rPr>
                        <a:t>/ </a:t>
                      </a:r>
                      <a:r>
                        <a:rPr lang="en-US" sz="2600" dirty="0" err="1" smtClean="0">
                          <a:effectLst/>
                        </a:rPr>
                        <a:t>Partiellement</a:t>
                      </a:r>
                      <a:r>
                        <a:rPr lang="en-US" sz="2600" dirty="0" smtClean="0">
                          <a:effectLst/>
                        </a:rPr>
                        <a:t> 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effectLst/>
                        </a:rPr>
                        <a:t>Non</a:t>
                      </a:r>
                      <a:r>
                        <a:rPr lang="en-US" sz="2600" baseline="0" dirty="0" smtClean="0">
                          <a:effectLst/>
                        </a:rPr>
                        <a:t> 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62434">
                <a:tc>
                  <a:txBody>
                    <a:bodyPr/>
                    <a:lstStyle/>
                    <a:p>
                      <a:pPr marL="80645" marR="47561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Inscription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et </a:t>
                      </a:r>
                      <a:r>
                        <a:rPr lang="en-US" sz="1400" dirty="0" err="1">
                          <a:effectLst/>
                        </a:rPr>
                        <a:t>authentification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d’un </a:t>
                      </a:r>
                      <a:r>
                        <a:rPr lang="en-US" sz="1400" dirty="0" err="1">
                          <a:effectLst/>
                        </a:rPr>
                        <a:t>membre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62434">
                <a:tc>
                  <a:txBody>
                    <a:bodyPr/>
                    <a:lstStyle/>
                    <a:p>
                      <a:pPr marL="80645" marR="14541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Visualisation</a:t>
                      </a:r>
                      <a:r>
                        <a:rPr lang="en-US" sz="1400" dirty="0">
                          <a:effectLst/>
                        </a:rPr>
                        <a:t> des fruits</a:t>
                      </a:r>
                      <a:r>
                        <a:rPr lang="en-US" sz="1400" spc="-2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et </a:t>
                      </a:r>
                      <a:r>
                        <a:rPr lang="en-US" sz="1400" dirty="0" err="1">
                          <a:effectLst/>
                        </a:rPr>
                        <a:t>légumes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récents</a:t>
                      </a:r>
                      <a:r>
                        <a:rPr lang="en-US" sz="1400" dirty="0">
                          <a:effectLst/>
                        </a:rPr>
                        <a:t> et </a:t>
                      </a:r>
                      <a:r>
                        <a:rPr lang="en-US" sz="1400" dirty="0" err="1">
                          <a:effectLst/>
                        </a:rPr>
                        <a:t>liés</a:t>
                      </a:r>
                      <a:r>
                        <a:rPr lang="en-US" sz="1400" spc="-2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à la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localité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62434">
                <a:tc>
                  <a:txBody>
                    <a:bodyPr/>
                    <a:lstStyle/>
                    <a:p>
                      <a:pPr marL="80645" marR="9461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Visualisation</a:t>
                      </a:r>
                      <a:r>
                        <a:rPr lang="en-US" sz="1400" dirty="0">
                          <a:effectLst/>
                        </a:rPr>
                        <a:t> des </a:t>
                      </a:r>
                      <a:r>
                        <a:rPr lang="en-US" sz="1400" dirty="0" err="1">
                          <a:effectLst/>
                        </a:rPr>
                        <a:t>offres</a:t>
                      </a:r>
                      <a:r>
                        <a:rPr lang="en-US" sz="1400" spc="-2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et des </a:t>
                      </a:r>
                      <a:r>
                        <a:rPr lang="en-US" sz="1400" dirty="0" err="1">
                          <a:effectLst/>
                        </a:rPr>
                        <a:t>profils</a:t>
                      </a:r>
                      <a:r>
                        <a:rPr lang="en-US" sz="1400" dirty="0">
                          <a:effectLst/>
                        </a:rPr>
                        <a:t> des</a:t>
                      </a:r>
                      <a:r>
                        <a:rPr lang="en-US" sz="1400" spc="-2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membres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03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62434">
                <a:tc>
                  <a:txBody>
                    <a:bodyPr/>
                    <a:lstStyle/>
                    <a:p>
                      <a:pPr marL="80645" marR="11112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Recherche</a:t>
                      </a:r>
                      <a:r>
                        <a:rPr lang="en-US" sz="1400" dirty="0">
                          <a:effectLst/>
                        </a:rPr>
                        <a:t> simple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et </a:t>
                      </a:r>
                      <a:r>
                        <a:rPr lang="en-US" sz="1400" dirty="0" err="1">
                          <a:effectLst/>
                        </a:rPr>
                        <a:t>avancée</a:t>
                      </a:r>
                      <a:r>
                        <a:rPr lang="en-US" sz="1400" dirty="0">
                          <a:effectLst/>
                        </a:rPr>
                        <a:t> par </a:t>
                      </a:r>
                      <a:r>
                        <a:rPr lang="en-US" sz="1400" dirty="0" err="1">
                          <a:effectLst/>
                        </a:rPr>
                        <a:t>catégorie</a:t>
                      </a:r>
                      <a:r>
                        <a:rPr lang="en-US" sz="1400" spc="-2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variété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03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7476" y="594782"/>
            <a:ext cx="2390140" cy="108585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A Tableau récapitulatif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012588"/>
              </p:ext>
            </p:extLst>
          </p:nvPr>
        </p:nvGraphicFramePr>
        <p:xfrm>
          <a:off x="637309" y="2466107"/>
          <a:ext cx="11222181" cy="4264717"/>
        </p:xfrm>
        <a:graphic>
          <a:graphicData uri="http://schemas.openxmlformats.org/drawingml/2006/table">
            <a:tbl>
              <a:tblPr firstRow="1" firstCol="1">
                <a:tableStyleId>{8FD4443E-F989-4FC4-A0C8-D5A2AF1F390B}</a:tableStyleId>
              </a:tblPr>
              <a:tblGrid>
                <a:gridCol w="2805545"/>
                <a:gridCol w="2293948"/>
                <a:gridCol w="4097891"/>
                <a:gridCol w="2024797"/>
              </a:tblGrid>
              <a:tr h="1083157"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Taches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En</a:t>
                      </a:r>
                      <a:r>
                        <a:rPr lang="en-US" sz="2600" spc="-15" dirty="0">
                          <a:effectLst/>
                        </a:rPr>
                        <a:t> </a:t>
                      </a:r>
                      <a:r>
                        <a:rPr lang="en-US" sz="2600" dirty="0" err="1" smtClean="0">
                          <a:effectLst/>
                        </a:rPr>
                        <a:t>cours</a:t>
                      </a:r>
                      <a:r>
                        <a:rPr lang="en-US" sz="2600" dirty="0" smtClean="0">
                          <a:effectLst/>
                        </a:rPr>
                        <a:t>/</a:t>
                      </a:r>
                      <a:r>
                        <a:rPr lang="en-US" sz="2600" dirty="0" err="1" smtClean="0">
                          <a:effectLst/>
                        </a:rPr>
                        <a:t>Partiellement</a:t>
                      </a:r>
                      <a:r>
                        <a:rPr lang="en-US" sz="2600" dirty="0" smtClean="0">
                          <a:effectLst/>
                        </a:rPr>
                        <a:t> fait 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effectLst/>
                        </a:rPr>
                        <a:t>Non</a:t>
                      </a:r>
                      <a:r>
                        <a:rPr lang="en-US" sz="2600" baseline="0" dirty="0" smtClean="0">
                          <a:effectLst/>
                        </a:rPr>
                        <a:t> 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787024">
                <a:tc>
                  <a:txBody>
                    <a:bodyPr/>
                    <a:lstStyle/>
                    <a:p>
                      <a:pPr marL="80645" marR="10096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</a:rPr>
                        <a:t>Visualisation</a:t>
                      </a:r>
                      <a:r>
                        <a:rPr lang="en-US" sz="1400" b="1" dirty="0">
                          <a:effectLst/>
                        </a:rPr>
                        <a:t> des</a:t>
                      </a:r>
                      <a:r>
                        <a:rPr lang="en-US" sz="1400" b="1" spc="-15" dirty="0">
                          <a:effectLst/>
                        </a:rPr>
                        <a:t> </a:t>
                      </a:r>
                      <a:r>
                        <a:rPr lang="en-US" sz="1400" b="1" dirty="0">
                          <a:effectLst/>
                        </a:rPr>
                        <a:t>stocks chez des</a:t>
                      </a:r>
                      <a:r>
                        <a:rPr lang="en-US" sz="1400" b="1" spc="-10" dirty="0">
                          <a:effectLst/>
                        </a:rPr>
                        <a:t> </a:t>
                      </a:r>
                      <a:r>
                        <a:rPr lang="en-US" sz="1400" b="1" dirty="0" err="1">
                          <a:effectLst/>
                        </a:rPr>
                        <a:t>vendeurs</a:t>
                      </a:r>
                      <a:r>
                        <a:rPr lang="en-US" sz="1400" b="1" dirty="0">
                          <a:effectLst/>
                        </a:rPr>
                        <a:t> précis</a:t>
                      </a:r>
                      <a:endParaRPr lang="fr-F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00726">
                <a:tc>
                  <a:txBody>
                    <a:bodyPr/>
                    <a:lstStyle/>
                    <a:p>
                      <a:pPr marL="80645" marR="160020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Proposition </a:t>
                      </a:r>
                      <a:r>
                        <a:rPr lang="en-US" sz="1400" dirty="0" err="1">
                          <a:effectLst/>
                        </a:rPr>
                        <a:t>d’offre</a:t>
                      </a:r>
                      <a:r>
                        <a:rPr lang="en-US" sz="1400" dirty="0">
                          <a:effectLst/>
                        </a:rPr>
                        <a:t> et</a:t>
                      </a:r>
                      <a:r>
                        <a:rPr lang="en-US" sz="1400" spc="-2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d’ </a:t>
                      </a:r>
                      <a:r>
                        <a:rPr lang="en-US" sz="1400" dirty="0" err="1">
                          <a:effectLst/>
                        </a:rPr>
                        <a:t>achat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ou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d’échange</a:t>
                      </a:r>
                      <a:r>
                        <a:rPr lang="en-US" sz="1400" spc="-2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de </a:t>
                      </a:r>
                      <a:r>
                        <a:rPr lang="en-US" sz="1400" dirty="0" err="1">
                          <a:effectLst/>
                        </a:rPr>
                        <a:t>denrées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06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590785">
                <a:tc>
                  <a:txBody>
                    <a:bodyPr/>
                    <a:lstStyle/>
                    <a:p>
                      <a:pPr marL="80645" marR="32067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Système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d’alerte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par mail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3600" b="1" dirty="0" smtClean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06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1003025">
                <a:tc>
                  <a:txBody>
                    <a:bodyPr/>
                    <a:lstStyle/>
                    <a:p>
                      <a:pPr marL="85725" marR="346075" algn="ctr">
                        <a:lnSpc>
                          <a:spcPct val="102000"/>
                        </a:lnSpc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Ajout</a:t>
                      </a:r>
                      <a:r>
                        <a:rPr lang="en-US" sz="1400" dirty="0">
                          <a:effectLst/>
                        </a:rPr>
                        <a:t> de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nouveaux </a:t>
                      </a:r>
                      <a:r>
                        <a:rPr lang="en-US" sz="1400" dirty="0" err="1">
                          <a:effectLst/>
                        </a:rPr>
                        <a:t>légumes</a:t>
                      </a:r>
                      <a:r>
                        <a:rPr lang="en-US" sz="1400" dirty="0">
                          <a:effectLst/>
                        </a:rPr>
                        <a:t>/fruits via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l’ interface </a:t>
                      </a:r>
                      <a:r>
                        <a:rPr lang="en-US" sz="1400" dirty="0" err="1">
                          <a:effectLst/>
                        </a:rPr>
                        <a:t>dédiée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aux </a:t>
                      </a:r>
                      <a:r>
                        <a:rPr lang="en-US" sz="1400" dirty="0" err="1">
                          <a:effectLst/>
                        </a:rPr>
                        <a:t>membres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 </a:t>
                      </a:r>
                      <a:r>
                        <a:rPr lang="en-US" sz="3600" b="1" dirty="0" smtClean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06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2894" y="594782"/>
            <a:ext cx="2390140" cy="108585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A Tableau récapitulatif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45625"/>
              </p:ext>
            </p:extLst>
          </p:nvPr>
        </p:nvGraphicFramePr>
        <p:xfrm>
          <a:off x="1154954" y="2660072"/>
          <a:ext cx="10372029" cy="3540628"/>
        </p:xfrm>
        <a:graphic>
          <a:graphicData uri="http://schemas.openxmlformats.org/drawingml/2006/table">
            <a:tbl>
              <a:tblPr firstRow="1" firstCol="1">
                <a:tableStyleId>{8FD4443E-F989-4FC4-A0C8-D5A2AF1F390B}</a:tableStyleId>
              </a:tblPr>
              <a:tblGrid>
                <a:gridCol w="2593007"/>
                <a:gridCol w="1821568"/>
                <a:gridCol w="3976249"/>
                <a:gridCol w="1981205"/>
              </a:tblGrid>
              <a:tr h="1210266"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Taches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effectLst/>
                        </a:rPr>
                        <a:t>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err="1">
                          <a:effectLst/>
                        </a:rPr>
                        <a:t>En</a:t>
                      </a:r>
                      <a:r>
                        <a:rPr lang="en-US" sz="2600" spc="-15" dirty="0">
                          <a:effectLst/>
                        </a:rPr>
                        <a:t> </a:t>
                      </a:r>
                      <a:r>
                        <a:rPr lang="en-US" sz="2600" dirty="0" err="1" smtClean="0">
                          <a:effectLst/>
                        </a:rPr>
                        <a:t>cours</a:t>
                      </a:r>
                      <a:r>
                        <a:rPr lang="en-US" sz="2600" dirty="0" smtClean="0">
                          <a:effectLst/>
                        </a:rPr>
                        <a:t>/</a:t>
                      </a:r>
                      <a:r>
                        <a:rPr lang="en-US" sz="2600" dirty="0" err="1" smtClean="0">
                          <a:effectLst/>
                        </a:rPr>
                        <a:t>Partiellement</a:t>
                      </a:r>
                      <a:r>
                        <a:rPr lang="en-US" sz="2600" dirty="0" smtClean="0">
                          <a:effectLst/>
                        </a:rPr>
                        <a:t> fait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effectLst/>
                        </a:rPr>
                        <a:t>Non</a:t>
                      </a:r>
                      <a:r>
                        <a:rPr lang="en-US" sz="2600" baseline="0" dirty="0" smtClean="0">
                          <a:effectLst/>
                        </a:rPr>
                        <a:t> fait </a:t>
                      </a:r>
                      <a:endParaRPr lang="fr-FR" sz="2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861862">
                <a:tc>
                  <a:txBody>
                    <a:bodyPr/>
                    <a:lstStyle/>
                    <a:p>
                      <a:pPr marL="80645" algn="ctr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Forum de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discussion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749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3600" b="1" dirty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726491">
                <a:tc>
                  <a:txBody>
                    <a:bodyPr/>
                    <a:lstStyle/>
                    <a:p>
                      <a:pPr marL="80645" algn="ctr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Aide </a:t>
                      </a:r>
                      <a:r>
                        <a:rPr lang="en-US" sz="1400" dirty="0" err="1">
                          <a:effectLst/>
                        </a:rPr>
                        <a:t>en</a:t>
                      </a:r>
                      <a:r>
                        <a:rPr lang="en-US" sz="1400" spc="-15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ligne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3600" b="1" dirty="0" smtClean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3749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fr-FR" sz="4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  <a:tr h="742009">
                <a:tc>
                  <a:txBody>
                    <a:bodyPr/>
                    <a:lstStyle/>
                    <a:p>
                      <a:pPr marL="80645" algn="ctr">
                        <a:spcBef>
                          <a:spcPts val="66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Back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office</a:t>
                      </a:r>
                      <a:endParaRPr lang="fr-FR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</a:rPr>
                        <a:t> </a:t>
                      </a:r>
                      <a:r>
                        <a:rPr lang="en-US" sz="3600" b="1" dirty="0" smtClean="0">
                          <a:effectLst/>
                        </a:rPr>
                        <a:t>X</a:t>
                      </a:r>
                      <a:endParaRPr lang="fr-FR" sz="3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6749" y="594782"/>
            <a:ext cx="2390140" cy="108585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C Architecture du site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54436" y="2895384"/>
            <a:ext cx="6137564" cy="3416300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Partie</a:t>
            </a:r>
            <a:r>
              <a:rPr lang="en-US" b="1" dirty="0"/>
              <a:t> client </a:t>
            </a:r>
            <a:r>
              <a:rPr lang="en-US" dirty="0"/>
              <a:t>: </a:t>
            </a:r>
            <a:r>
              <a:rPr lang="en-US" dirty="0" err="1"/>
              <a:t>c’est</a:t>
            </a:r>
            <a:r>
              <a:rPr lang="en-US" dirty="0"/>
              <a:t> le </a:t>
            </a:r>
            <a:r>
              <a:rPr lang="en-US" dirty="0" err="1"/>
              <a:t>navigateur</a:t>
            </a:r>
            <a:r>
              <a:rPr lang="en-US" dirty="0"/>
              <a:t> de </a:t>
            </a:r>
            <a:r>
              <a:rPr lang="en-US" dirty="0" err="1"/>
              <a:t>l'utilisateur</a:t>
            </a:r>
            <a:r>
              <a:rPr lang="en-US" dirty="0"/>
              <a:t> (Internet Explorer, Firefox,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 </a:t>
            </a:r>
            <a:endParaRPr lang="fr-FR" dirty="0"/>
          </a:p>
          <a:p>
            <a:r>
              <a:rPr lang="en-US" b="1" dirty="0" err="1" smtClean="0"/>
              <a:t>Partie</a:t>
            </a:r>
            <a:r>
              <a:rPr lang="en-US" b="1" dirty="0" smtClean="0"/>
              <a:t> </a:t>
            </a:r>
            <a:r>
              <a:rPr lang="en-US" b="1" dirty="0" err="1"/>
              <a:t>serveur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programmes</a:t>
            </a:r>
            <a:r>
              <a:rPr lang="en-US" dirty="0"/>
              <a:t> (pages HTML, scripts,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fr-FR" dirty="0"/>
          </a:p>
          <a:p>
            <a:pPr marL="0" indent="0">
              <a:buNone/>
            </a:pP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sur</a:t>
            </a:r>
            <a:r>
              <a:rPr lang="en-US" dirty="0"/>
              <a:t> la machine </a:t>
            </a:r>
            <a:r>
              <a:rPr lang="en-US" dirty="0" err="1"/>
              <a:t>où</a:t>
            </a:r>
            <a:r>
              <a:rPr lang="en-US" dirty="0"/>
              <a:t> se </a:t>
            </a:r>
            <a:r>
              <a:rPr lang="en-US" dirty="0" err="1"/>
              <a:t>trouve</a:t>
            </a:r>
            <a:r>
              <a:rPr lang="en-US" dirty="0"/>
              <a:t> le site internet.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 </a:t>
            </a:r>
            <a:endParaRPr lang="fr-FR" dirty="0"/>
          </a:p>
          <a:p>
            <a:r>
              <a:rPr lang="en-US" b="1" dirty="0" err="1" smtClean="0"/>
              <a:t>Partie</a:t>
            </a:r>
            <a:r>
              <a:rPr lang="en-US" b="1" dirty="0" smtClean="0"/>
              <a:t> </a:t>
            </a:r>
            <a:r>
              <a:rPr lang="en-US" b="1" dirty="0"/>
              <a:t>base de </a:t>
            </a:r>
            <a:r>
              <a:rPr lang="en-US" b="1" dirty="0" err="1"/>
              <a:t>données</a:t>
            </a:r>
            <a:r>
              <a:rPr lang="en-US" b="1" dirty="0"/>
              <a:t> (BDD) </a:t>
            </a:r>
            <a:r>
              <a:rPr lang="en-US" dirty="0"/>
              <a:t>: </a:t>
            </a:r>
            <a:r>
              <a:rPr lang="en-US" dirty="0" err="1"/>
              <a:t>utilisé</a:t>
            </a:r>
            <a:r>
              <a:rPr lang="en-US" dirty="0"/>
              <a:t> pour stocker des</a:t>
            </a:r>
            <a:endParaRPr lang="fr-FR" dirty="0"/>
          </a:p>
          <a:p>
            <a:pPr marL="0" indent="0">
              <a:buNone/>
            </a:pPr>
            <a:r>
              <a:rPr lang="en-US" dirty="0" err="1"/>
              <a:t>informations</a:t>
            </a:r>
            <a:r>
              <a:rPr lang="en-US" dirty="0"/>
              <a:t> </a:t>
            </a:r>
            <a:r>
              <a:rPr lang="en-US" dirty="0" err="1"/>
              <a:t>structurées</a:t>
            </a:r>
            <a:r>
              <a:rPr lang="en-US" dirty="0"/>
              <a:t> </a:t>
            </a:r>
            <a:r>
              <a:rPr lang="en-US" dirty="0" err="1"/>
              <a:t>dites</a:t>
            </a:r>
            <a:r>
              <a:rPr lang="en-US" dirty="0"/>
              <a:t> "</a:t>
            </a:r>
            <a:r>
              <a:rPr lang="en-US" dirty="0" err="1"/>
              <a:t>relationnelles</a:t>
            </a:r>
            <a:r>
              <a:rPr lang="en-US" dirty="0"/>
              <a:t>".</a:t>
            </a:r>
            <a:endParaRPr lang="fr-FR" dirty="0"/>
          </a:p>
          <a:p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2895384"/>
            <a:ext cx="5783579" cy="294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2893" y="594782"/>
            <a:ext cx="2390140" cy="10858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B Base de données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9004"/>
            <a:ext cx="12137891" cy="3804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8094" y="594782"/>
            <a:ext cx="2390140" cy="108585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3964"/>
            <a:ext cx="10349345" cy="6827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11914" y="982134"/>
            <a:ext cx="8453906" cy="2696632"/>
          </a:xfrm>
        </p:spPr>
        <p:txBody>
          <a:bodyPr/>
          <a:lstStyle/>
          <a:p>
            <a:r>
              <a:rPr lang="fr-FR" sz="8800" dirty="0" smtClean="0"/>
              <a:t>IV. Le site</a:t>
            </a:r>
            <a:endParaRPr lang="fr-FR" sz="8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2445" y="4828448"/>
            <a:ext cx="2390140" cy="108585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B042C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927" y="775855"/>
            <a:ext cx="9869789" cy="5119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0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  Le site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81146" y="1447800"/>
            <a:ext cx="6216890" cy="4842164"/>
          </a:xfrm>
        </p:spPr>
        <p:txBody>
          <a:bodyPr>
            <a:normAutofit/>
          </a:bodyPr>
          <a:lstStyle/>
          <a:p>
            <a:r>
              <a:rPr lang="fr-FR" sz="3600" dirty="0" smtClean="0">
                <a:hlinkClick r:id="rId2" action="ppaction://hlinkfile"/>
              </a:rPr>
              <a:t>Jamais sans ma pomme</a:t>
            </a:r>
            <a:endParaRPr lang="fr-FR" sz="36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5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7972" y="3869748"/>
            <a:ext cx="2390140" cy="108585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3245" y="2352707"/>
            <a:ext cx="2390140" cy="10858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55964" y="2141009"/>
            <a:ext cx="9024649" cy="4620009"/>
          </a:xfrm>
        </p:spPr>
        <p:txBody>
          <a:bodyPr>
            <a:normAutofit fontScale="70000" lnSpcReduction="20000"/>
          </a:bodyPr>
          <a:lstStyle/>
          <a:p>
            <a:pPr marL="400050" indent="-400050">
              <a:buAutoNum type="romanUcPeriod"/>
            </a:pPr>
            <a:r>
              <a:rPr lang="fr-FR" sz="2400" dirty="0" smtClean="0"/>
              <a:t>Rappels</a:t>
            </a:r>
            <a:br>
              <a:rPr lang="fr-FR" sz="2400" dirty="0" smtClean="0"/>
            </a:br>
            <a:r>
              <a:rPr lang="fr-FR" sz="2400" dirty="0" smtClean="0"/>
              <a:t>  A. Objectifs</a:t>
            </a:r>
            <a:br>
              <a:rPr lang="fr-FR" sz="2400" dirty="0" smtClean="0"/>
            </a:br>
            <a:r>
              <a:rPr lang="fr-FR" sz="2400" dirty="0" smtClean="0"/>
              <a:t>  B.  Périmètre</a:t>
            </a:r>
            <a:br>
              <a:rPr lang="fr-FR" sz="2400" dirty="0" smtClean="0"/>
            </a:br>
            <a:r>
              <a:rPr lang="fr-FR" sz="2400" dirty="0" smtClean="0"/>
              <a:t>  C. Rappel des besoins</a:t>
            </a:r>
            <a:br>
              <a:rPr lang="fr-FR" sz="2400" dirty="0" smtClean="0"/>
            </a:br>
            <a:endParaRPr lang="fr-FR" sz="2400" dirty="0" smtClean="0"/>
          </a:p>
          <a:p>
            <a:pPr marL="400050" indent="-400050">
              <a:buFont typeface="Wingdings 3" charset="2"/>
              <a:buAutoNum type="romanUcPeriod"/>
            </a:pPr>
            <a:r>
              <a:rPr lang="fr-FR" sz="2400" dirty="0"/>
              <a:t>Outils utilisés </a:t>
            </a:r>
            <a:endParaRPr lang="fr-FR" sz="2400" dirty="0" smtClean="0"/>
          </a:p>
          <a:p>
            <a:pPr marL="400050" indent="-400050">
              <a:buFont typeface="Wingdings 3" charset="2"/>
              <a:buAutoNum type="romanUcPeriod"/>
            </a:pPr>
            <a:endParaRPr lang="fr-FR" sz="2400" dirty="0"/>
          </a:p>
          <a:p>
            <a:pPr marL="400050" indent="-400050">
              <a:buAutoNum type="romanUcPeriod"/>
            </a:pPr>
            <a:r>
              <a:rPr lang="fr-FR" sz="2400" dirty="0" smtClean="0"/>
              <a:t>Ce qui a été fait </a:t>
            </a:r>
            <a:br>
              <a:rPr lang="fr-FR" sz="2400" dirty="0" smtClean="0"/>
            </a:br>
            <a:r>
              <a:rPr lang="fr-FR" sz="2400" dirty="0" smtClean="0"/>
              <a:t>  A. Tableau récapitulatif</a:t>
            </a:r>
            <a:br>
              <a:rPr lang="fr-FR" sz="2400" dirty="0" smtClean="0"/>
            </a:br>
            <a:r>
              <a:rPr lang="fr-FR" sz="2400" dirty="0" smtClean="0"/>
              <a:t>  B.  Base de données</a:t>
            </a:r>
            <a:br>
              <a:rPr lang="fr-FR" sz="2400" dirty="0" smtClean="0"/>
            </a:br>
            <a:r>
              <a:rPr lang="fr-FR" sz="2400" dirty="0" smtClean="0"/>
              <a:t>  C. Architecture du site</a:t>
            </a:r>
            <a:br>
              <a:rPr lang="fr-FR" sz="2400" dirty="0" smtClean="0"/>
            </a:br>
            <a:endParaRPr lang="fr-FR" sz="2400" dirty="0" smtClean="0"/>
          </a:p>
          <a:p>
            <a:pPr marL="400050" indent="-400050">
              <a:buAutoNum type="romanUcPeriod"/>
            </a:pPr>
            <a:r>
              <a:rPr lang="fr-FR" sz="2400" dirty="0" smtClean="0"/>
              <a:t>Le </a:t>
            </a:r>
            <a:r>
              <a:rPr lang="fr-FR" sz="2400" dirty="0"/>
              <a:t>site</a:t>
            </a:r>
            <a:br>
              <a:rPr lang="fr-FR" sz="2400" dirty="0"/>
            </a:br>
            <a:r>
              <a:rPr lang="fr-FR" sz="2400" dirty="0"/>
              <a:t> A. Présentation</a:t>
            </a:r>
            <a:br>
              <a:rPr lang="fr-FR" sz="2400" dirty="0"/>
            </a:br>
            <a:r>
              <a:rPr lang="fr-FR" sz="2400" dirty="0"/>
              <a:t> </a:t>
            </a:r>
            <a:r>
              <a:rPr lang="fr-FR" sz="2400" dirty="0" smtClean="0"/>
              <a:t> B</a:t>
            </a:r>
            <a:r>
              <a:rPr lang="fr-FR" sz="2400" dirty="0"/>
              <a:t>. Démonstration</a:t>
            </a:r>
            <a:endParaRPr lang="fr-FR" sz="2400" dirty="0" smtClean="0"/>
          </a:p>
          <a:p>
            <a:pPr marL="400050" indent="-400050">
              <a:buAutoNum type="romanUcPeriod"/>
            </a:pPr>
            <a:endParaRPr lang="fr-FR" sz="2400" dirty="0"/>
          </a:p>
          <a:p>
            <a:pPr marL="400050" indent="-400050">
              <a:buAutoNum type="romanUcPeriod"/>
            </a:pPr>
            <a:r>
              <a:rPr lang="fr-FR" sz="2400" dirty="0" smtClean="0"/>
              <a:t>Conclusion</a:t>
            </a:r>
          </a:p>
          <a:p>
            <a:pPr marL="400050" indent="-400050">
              <a:buAutoNum type="romanUcPeriod"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</p:txBody>
      </p:sp>
      <p:pic>
        <p:nvPicPr>
          <p:cNvPr id="4" name="image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3730" y="513291"/>
            <a:ext cx="2390140" cy="10858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8800" dirty="0" smtClean="0"/>
              <a:t>I. Rappels</a:t>
            </a:r>
            <a:endParaRPr lang="fr-FR" sz="8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0045" y="4985202"/>
            <a:ext cx="2390140" cy="108585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I. A 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54954" y="2603499"/>
            <a:ext cx="10302755" cy="3811155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 </a:t>
            </a:r>
            <a:r>
              <a:rPr lang="en-US" sz="3200" dirty="0" err="1"/>
              <a:t>Mettre</a:t>
            </a:r>
            <a:r>
              <a:rPr lang="en-US" sz="3200" dirty="0"/>
              <a:t> à disposition un site </a:t>
            </a:r>
            <a:r>
              <a:rPr lang="en-US" sz="3200" dirty="0" err="1"/>
              <a:t>d’achat</a:t>
            </a:r>
            <a:r>
              <a:rPr lang="en-US" sz="3200" dirty="0"/>
              <a:t> et de </a:t>
            </a:r>
            <a:r>
              <a:rPr lang="en-US" sz="3200" dirty="0" err="1"/>
              <a:t>vente</a:t>
            </a:r>
            <a:r>
              <a:rPr lang="en-US" sz="3200" dirty="0"/>
              <a:t> de fruits </a:t>
            </a:r>
            <a:r>
              <a:rPr lang="en-US" sz="3200" dirty="0" smtClean="0"/>
              <a:t>et </a:t>
            </a:r>
            <a:r>
              <a:rPr lang="en-US" sz="3200" dirty="0" err="1"/>
              <a:t>légumes</a:t>
            </a:r>
            <a:r>
              <a:rPr lang="en-US" sz="3200" dirty="0"/>
              <a:t> pour un quartier, </a:t>
            </a:r>
            <a:r>
              <a:rPr lang="en-US" sz="3200" dirty="0" err="1"/>
              <a:t>une</a:t>
            </a:r>
            <a:r>
              <a:rPr lang="en-US" sz="3200" dirty="0"/>
              <a:t> </a:t>
            </a:r>
            <a:r>
              <a:rPr lang="en-US" sz="3200" dirty="0" err="1" smtClean="0"/>
              <a:t>ville</a:t>
            </a:r>
            <a:r>
              <a:rPr lang="en-US" sz="3200" dirty="0" smtClean="0"/>
              <a:t>.</a:t>
            </a:r>
            <a:endParaRPr lang="fr-FR" sz="3200" dirty="0"/>
          </a:p>
          <a:p>
            <a:pPr marL="0" indent="0">
              <a:buNone/>
            </a:pPr>
            <a:endParaRPr lang="fr-FR" sz="3200" dirty="0"/>
          </a:p>
          <a:p>
            <a:r>
              <a:rPr lang="en-US" sz="3200" dirty="0" smtClean="0"/>
              <a:t> </a:t>
            </a:r>
            <a:r>
              <a:rPr lang="en-US" sz="3200" dirty="0" err="1"/>
              <a:t>Répondre</a:t>
            </a:r>
            <a:r>
              <a:rPr lang="en-US" sz="3200" dirty="0"/>
              <a:t> à </a:t>
            </a:r>
            <a:r>
              <a:rPr lang="en-US" sz="3200" dirty="0" err="1"/>
              <a:t>l’appel</a:t>
            </a:r>
            <a:r>
              <a:rPr lang="en-US" sz="3200" dirty="0"/>
              <a:t> </a:t>
            </a:r>
            <a:r>
              <a:rPr lang="en-US" sz="3200" dirty="0" err="1"/>
              <a:t>d’offre</a:t>
            </a:r>
            <a:r>
              <a:rPr lang="en-US" sz="3200" dirty="0"/>
              <a:t> </a:t>
            </a:r>
            <a:r>
              <a:rPr lang="en-US" sz="3200" dirty="0" err="1" smtClean="0"/>
              <a:t>d’une</a:t>
            </a:r>
            <a:r>
              <a:rPr lang="en-US" sz="3200" dirty="0" smtClean="0"/>
              <a:t> </a:t>
            </a:r>
            <a:r>
              <a:rPr lang="en-US" sz="3200" dirty="0" err="1"/>
              <a:t>société</a:t>
            </a:r>
            <a:r>
              <a:rPr lang="en-US" sz="3200" dirty="0"/>
              <a:t> à but non lucrative pour augmenter la </a:t>
            </a:r>
            <a:r>
              <a:rPr lang="en-US" sz="3200" dirty="0" err="1"/>
              <a:t>visibilité</a:t>
            </a:r>
            <a:r>
              <a:rPr lang="en-US" sz="3200" dirty="0"/>
              <a:t> de la </a:t>
            </a:r>
            <a:r>
              <a:rPr lang="en-US" sz="3200" dirty="0" err="1"/>
              <a:t>société</a:t>
            </a:r>
            <a:r>
              <a:rPr lang="en-US" sz="3200" dirty="0"/>
              <a:t> </a:t>
            </a:r>
            <a:r>
              <a:rPr lang="en-US" sz="3200" dirty="0" err="1" smtClean="0"/>
              <a:t>Web’Design</a:t>
            </a:r>
            <a:r>
              <a:rPr lang="en-US" sz="3200" dirty="0" smtClean="0"/>
              <a:t>.</a:t>
            </a:r>
            <a:endParaRPr lang="fr-FR" sz="3200" dirty="0"/>
          </a:p>
          <a:p>
            <a:pPr marL="0" indent="0">
              <a:buNone/>
            </a:pPr>
            <a:r>
              <a:rPr lang="en-US" sz="3200" dirty="0"/>
              <a:t> </a:t>
            </a:r>
            <a:endParaRPr lang="fr-FR" sz="3200" dirty="0"/>
          </a:p>
          <a:p>
            <a:r>
              <a:rPr lang="en-US" sz="3200" dirty="0" smtClean="0"/>
              <a:t> </a:t>
            </a:r>
            <a:r>
              <a:rPr lang="en-US" sz="3200" dirty="0" err="1"/>
              <a:t>Mener</a:t>
            </a:r>
            <a:r>
              <a:rPr lang="en-US" sz="3200" dirty="0"/>
              <a:t> un </a:t>
            </a:r>
            <a:r>
              <a:rPr lang="en-US" sz="3200" dirty="0" err="1"/>
              <a:t>projet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</a:t>
            </a:r>
            <a:r>
              <a:rPr lang="en-US" sz="3200" dirty="0" err="1"/>
              <a:t>respectant</a:t>
            </a:r>
            <a:r>
              <a:rPr lang="en-US" sz="3200" dirty="0"/>
              <a:t> </a:t>
            </a:r>
            <a:r>
              <a:rPr lang="en-US" sz="3200" dirty="0" err="1"/>
              <a:t>coût</a:t>
            </a:r>
            <a:r>
              <a:rPr lang="en-US" sz="3200" dirty="0"/>
              <a:t>, </a:t>
            </a:r>
            <a:r>
              <a:rPr lang="en-US" sz="3200" dirty="0" err="1"/>
              <a:t>délai</a:t>
            </a:r>
            <a:r>
              <a:rPr lang="en-US" sz="3200" dirty="0"/>
              <a:t> et </a:t>
            </a:r>
            <a:r>
              <a:rPr lang="en-US" sz="3200" dirty="0" err="1"/>
              <a:t>qualité</a:t>
            </a:r>
            <a:r>
              <a:rPr lang="en-US" sz="3200" dirty="0"/>
              <a:t> pour </a:t>
            </a:r>
            <a:r>
              <a:rPr lang="en-US" sz="3200" dirty="0" err="1"/>
              <a:t>satisfaire</a:t>
            </a:r>
            <a:r>
              <a:rPr lang="en-US" sz="3200" dirty="0"/>
              <a:t> le </a:t>
            </a:r>
            <a:r>
              <a:rPr lang="en-US" sz="3200" dirty="0" smtClean="0"/>
              <a:t>client.</a:t>
            </a:r>
            <a:endParaRPr lang="fr-FR" sz="3200" dirty="0"/>
          </a:p>
          <a:p>
            <a:endParaRPr lang="fr-FR" dirty="0"/>
          </a:p>
        </p:txBody>
      </p:sp>
      <p:pic>
        <p:nvPicPr>
          <p:cNvPr id="4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548" y="594782"/>
            <a:ext cx="2390140" cy="10858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I. B Périmètre </a:t>
            </a:r>
            <a:endParaRPr lang="fr-FR" dirty="0"/>
          </a:p>
        </p:txBody>
      </p:sp>
      <p:pic>
        <p:nvPicPr>
          <p:cNvPr id="4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6639" y="594782"/>
            <a:ext cx="2390140" cy="1085850"/>
          </a:xfrm>
          <a:prstGeom prst="rect">
            <a:avLst/>
          </a:prstGeom>
        </p:spPr>
      </p:pic>
      <p:pic>
        <p:nvPicPr>
          <p:cNvPr id="5" name="image3.jpeg"/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854036" y="2604655"/>
            <a:ext cx="6428509" cy="356061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2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I. C Rappel des besoins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2327564"/>
            <a:ext cx="11055927" cy="423948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Inscription et </a:t>
            </a:r>
            <a:r>
              <a:rPr lang="en-US" dirty="0" err="1"/>
              <a:t>authentification</a:t>
            </a:r>
            <a:r>
              <a:rPr lang="en-US" dirty="0"/>
              <a:t> d’un </a:t>
            </a:r>
            <a:r>
              <a:rPr lang="en-US" dirty="0" err="1"/>
              <a:t>membre</a:t>
            </a:r>
            <a:r>
              <a:rPr lang="en-US" dirty="0"/>
              <a:t> (</a:t>
            </a:r>
            <a:r>
              <a:rPr lang="en-US" dirty="0" err="1"/>
              <a:t>gratuite</a:t>
            </a:r>
            <a:r>
              <a:rPr lang="en-US" dirty="0"/>
              <a:t>, condition </a:t>
            </a:r>
            <a:r>
              <a:rPr lang="en-US" dirty="0" err="1"/>
              <a:t>d’utilisation</a:t>
            </a:r>
            <a:r>
              <a:rPr lang="en-US" dirty="0"/>
              <a:t> à </a:t>
            </a:r>
            <a:r>
              <a:rPr lang="en-US" dirty="0" err="1"/>
              <a:t>valider</a:t>
            </a:r>
            <a:r>
              <a:rPr lang="en-US" dirty="0"/>
              <a:t> et respect de la </a:t>
            </a:r>
            <a:r>
              <a:rPr lang="en-US" dirty="0" err="1"/>
              <a:t>charte</a:t>
            </a:r>
            <a:r>
              <a:rPr lang="en-US" dirty="0"/>
              <a:t> du site)</a:t>
            </a:r>
            <a:endParaRPr lang="fr-FR" dirty="0"/>
          </a:p>
          <a:p>
            <a:pPr lvl="0"/>
            <a:r>
              <a:rPr lang="en-US" dirty="0" err="1"/>
              <a:t>Visualisation</a:t>
            </a:r>
            <a:r>
              <a:rPr lang="en-US" dirty="0"/>
              <a:t> des fruits et </a:t>
            </a:r>
            <a:r>
              <a:rPr lang="en-US" dirty="0" err="1"/>
              <a:t>légumes</a:t>
            </a:r>
            <a:r>
              <a:rPr lang="en-US" dirty="0"/>
              <a:t> </a:t>
            </a:r>
            <a:r>
              <a:rPr lang="en-US" dirty="0" err="1"/>
              <a:t>récents</a:t>
            </a:r>
            <a:r>
              <a:rPr lang="en-US" dirty="0"/>
              <a:t> et </a:t>
            </a:r>
            <a:r>
              <a:rPr lang="en-US" dirty="0" err="1"/>
              <a:t>liés</a:t>
            </a:r>
            <a:r>
              <a:rPr lang="en-US" dirty="0"/>
              <a:t> à la </a:t>
            </a:r>
            <a:r>
              <a:rPr lang="en-US" dirty="0" err="1"/>
              <a:t>localité</a:t>
            </a:r>
            <a:endParaRPr lang="fr-FR" dirty="0"/>
          </a:p>
          <a:p>
            <a:pPr lvl="0"/>
            <a:r>
              <a:rPr lang="en-US" dirty="0" err="1"/>
              <a:t>Visualisation</a:t>
            </a:r>
            <a:r>
              <a:rPr lang="en-US" dirty="0"/>
              <a:t> des </a:t>
            </a:r>
            <a:r>
              <a:rPr lang="en-US" dirty="0" err="1"/>
              <a:t>offres</a:t>
            </a:r>
            <a:r>
              <a:rPr lang="en-US" dirty="0"/>
              <a:t> et des </a:t>
            </a:r>
            <a:r>
              <a:rPr lang="en-US" dirty="0" err="1"/>
              <a:t>profils</a:t>
            </a:r>
            <a:r>
              <a:rPr lang="en-US" dirty="0"/>
              <a:t> des </a:t>
            </a:r>
            <a:r>
              <a:rPr lang="en-US" dirty="0" err="1"/>
              <a:t>membres</a:t>
            </a:r>
            <a:endParaRPr lang="fr-FR" dirty="0"/>
          </a:p>
          <a:p>
            <a:pPr lvl="0"/>
            <a:r>
              <a:rPr lang="en-US" dirty="0" err="1"/>
              <a:t>Recherche</a:t>
            </a:r>
            <a:r>
              <a:rPr lang="en-US" dirty="0"/>
              <a:t> simple et </a:t>
            </a:r>
            <a:r>
              <a:rPr lang="en-US" dirty="0" err="1"/>
              <a:t>avancée</a:t>
            </a:r>
            <a:r>
              <a:rPr lang="en-US" dirty="0"/>
              <a:t> par </a:t>
            </a:r>
            <a:r>
              <a:rPr lang="en-US" dirty="0" err="1"/>
              <a:t>catégorie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variété</a:t>
            </a:r>
            <a:endParaRPr lang="fr-FR" dirty="0"/>
          </a:p>
          <a:p>
            <a:pPr lvl="0"/>
            <a:r>
              <a:rPr lang="en-US" dirty="0" err="1"/>
              <a:t>Visualisation</a:t>
            </a:r>
            <a:r>
              <a:rPr lang="en-US" dirty="0"/>
              <a:t> des stocks chez des </a:t>
            </a:r>
            <a:r>
              <a:rPr lang="en-US" dirty="0" err="1"/>
              <a:t>vendeurs</a:t>
            </a:r>
            <a:r>
              <a:rPr lang="en-US" dirty="0"/>
              <a:t> précis</a:t>
            </a:r>
            <a:endParaRPr lang="fr-FR" dirty="0"/>
          </a:p>
          <a:p>
            <a:pPr lvl="0"/>
            <a:r>
              <a:rPr lang="en-US" dirty="0"/>
              <a:t>Proposition </a:t>
            </a:r>
            <a:r>
              <a:rPr lang="en-US" dirty="0" err="1"/>
              <a:t>d’offre</a:t>
            </a:r>
            <a:r>
              <a:rPr lang="en-US" dirty="0"/>
              <a:t> et </a:t>
            </a:r>
            <a:r>
              <a:rPr lang="en-US" dirty="0" err="1"/>
              <a:t>d’achat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d’échange</a:t>
            </a:r>
            <a:r>
              <a:rPr lang="en-US" dirty="0"/>
              <a:t> de </a:t>
            </a:r>
            <a:r>
              <a:rPr lang="en-US" dirty="0" err="1"/>
              <a:t>denrées</a:t>
            </a:r>
            <a:endParaRPr lang="fr-FR" dirty="0"/>
          </a:p>
          <a:p>
            <a:pPr lvl="0"/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d’alerte</a:t>
            </a:r>
            <a:r>
              <a:rPr lang="en-US" dirty="0"/>
              <a:t> par mail</a:t>
            </a:r>
            <a:endParaRPr lang="fr-FR" dirty="0"/>
          </a:p>
          <a:p>
            <a:pPr lvl="0"/>
            <a:r>
              <a:rPr lang="en-US" dirty="0" err="1"/>
              <a:t>Ajout</a:t>
            </a:r>
            <a:r>
              <a:rPr lang="en-US" dirty="0"/>
              <a:t> de nouveaux </a:t>
            </a:r>
            <a:r>
              <a:rPr lang="en-US" dirty="0" err="1"/>
              <a:t>légumes</a:t>
            </a:r>
            <a:r>
              <a:rPr lang="en-US" dirty="0"/>
              <a:t>/fruits via </a:t>
            </a:r>
            <a:r>
              <a:rPr lang="en-US" dirty="0" err="1"/>
              <a:t>l’interface</a:t>
            </a:r>
            <a:r>
              <a:rPr lang="en-US" dirty="0"/>
              <a:t> </a:t>
            </a:r>
            <a:r>
              <a:rPr lang="en-US" dirty="0" err="1"/>
              <a:t>dédiée</a:t>
            </a:r>
            <a:r>
              <a:rPr lang="en-US" dirty="0"/>
              <a:t> aux </a:t>
            </a:r>
            <a:r>
              <a:rPr lang="en-US" dirty="0" err="1"/>
              <a:t>membres</a:t>
            </a:r>
            <a:endParaRPr lang="fr-FR" dirty="0"/>
          </a:p>
          <a:p>
            <a:pPr lvl="0"/>
            <a:r>
              <a:rPr lang="en-US" dirty="0"/>
              <a:t>Forum de discussion</a:t>
            </a:r>
            <a:endParaRPr lang="fr-FR" dirty="0"/>
          </a:p>
          <a:p>
            <a:pPr lvl="0"/>
            <a:r>
              <a:rPr lang="en-US" dirty="0"/>
              <a:t>Aide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ligne</a:t>
            </a:r>
            <a:endParaRPr lang="fr-FR" dirty="0"/>
          </a:p>
          <a:p>
            <a:pPr lvl="0"/>
            <a:r>
              <a:rPr lang="en-US" dirty="0"/>
              <a:t>Back office</a:t>
            </a:r>
            <a:endParaRPr lang="fr-FR" dirty="0"/>
          </a:p>
        </p:txBody>
      </p:sp>
      <p:pic>
        <p:nvPicPr>
          <p:cNvPr id="4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6530" y="594782"/>
            <a:ext cx="2390140" cy="10858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8800" dirty="0" smtClean="0"/>
              <a:t>II. Outils utilisés</a:t>
            </a:r>
            <a:endParaRPr lang="fr-FR" sz="8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3900" y="4985202"/>
            <a:ext cx="2390140" cy="108585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 Outils utilisés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9785" y="2617420"/>
            <a:ext cx="9790137" cy="3935845"/>
          </a:xfrm>
        </p:spPr>
        <p:txBody>
          <a:bodyPr>
            <a:normAutofit/>
          </a:bodyPr>
          <a:lstStyle/>
          <a:p>
            <a:r>
              <a:rPr lang="en-US" b="1" i="1" dirty="0" err="1"/>
              <a:t>Programmation</a:t>
            </a:r>
            <a:r>
              <a:rPr lang="en-US" i="1" dirty="0"/>
              <a:t> </a:t>
            </a:r>
            <a:r>
              <a:rPr lang="en-US" dirty="0"/>
              <a:t>: JavaScript, PHP, HTML, CSS, MySQL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b="1" i="1" dirty="0"/>
              <a:t>IDE</a:t>
            </a:r>
            <a:r>
              <a:rPr lang="en-US" i="1" dirty="0"/>
              <a:t> </a:t>
            </a:r>
            <a:r>
              <a:rPr lang="en-US" dirty="0"/>
              <a:t>: </a:t>
            </a:r>
            <a:r>
              <a:rPr lang="en-US" dirty="0" err="1"/>
              <a:t>Sublim</a:t>
            </a:r>
            <a:r>
              <a:rPr lang="en-US" dirty="0"/>
              <a:t> </a:t>
            </a:r>
            <a:r>
              <a:rPr lang="en-US" dirty="0" smtClean="0"/>
              <a:t>Text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i="1" dirty="0" err="1"/>
              <a:t>Gestionnaire</a:t>
            </a:r>
            <a:r>
              <a:rPr lang="en-US" b="1" i="1" dirty="0"/>
              <a:t> de Version </a:t>
            </a:r>
            <a:r>
              <a:rPr lang="en-US" dirty="0"/>
              <a:t>: GIT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i="1" dirty="0" err="1" smtClean="0"/>
              <a:t>Serveur</a:t>
            </a:r>
            <a:r>
              <a:rPr lang="en-US" i="1" dirty="0" smtClean="0"/>
              <a:t> </a:t>
            </a:r>
            <a:r>
              <a:rPr lang="en-US" dirty="0"/>
              <a:t>: </a:t>
            </a:r>
            <a:r>
              <a:rPr lang="en-US" dirty="0" smtClean="0"/>
              <a:t>WAMP,MAMP</a:t>
            </a:r>
          </a:p>
          <a:p>
            <a:pPr marL="0" indent="0">
              <a:buNone/>
            </a:pPr>
            <a:endParaRPr lang="fr-FR" dirty="0"/>
          </a:p>
          <a:p>
            <a:r>
              <a:rPr lang="en-US" b="1" i="1" dirty="0" err="1"/>
              <a:t>Logiciel</a:t>
            </a:r>
            <a:r>
              <a:rPr lang="en-US" b="1" i="1" dirty="0"/>
              <a:t> de conception de base de </a:t>
            </a:r>
            <a:r>
              <a:rPr lang="en-US" b="1" i="1" dirty="0" err="1"/>
              <a:t>données</a:t>
            </a:r>
            <a:r>
              <a:rPr lang="en-US" b="1" i="1" dirty="0"/>
              <a:t> </a:t>
            </a:r>
            <a:r>
              <a:rPr lang="en-US" dirty="0"/>
              <a:t>: MySQL Workbench.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348" y="3788417"/>
            <a:ext cx="15557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48" y="4585342"/>
            <a:ext cx="927100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73" y="3788417"/>
            <a:ext cx="1042987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99" y="3128594"/>
            <a:ext cx="82708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559848" y="2450365"/>
            <a:ext cx="4168775" cy="1184275"/>
            <a:chOff x="0" y="0"/>
            <a:chExt cx="6565" cy="1865"/>
          </a:xfrm>
        </p:grpSpPr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" y="310"/>
              <a:ext cx="4293" cy="1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72" cy="1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07" y="5522130"/>
            <a:ext cx="93186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2.png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74820" y="594782"/>
            <a:ext cx="2390140" cy="108585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84784" y="982134"/>
            <a:ext cx="8615067" cy="2696632"/>
          </a:xfrm>
        </p:spPr>
        <p:txBody>
          <a:bodyPr/>
          <a:lstStyle/>
          <a:p>
            <a:r>
              <a:rPr lang="fr-FR" sz="8800" dirty="0" smtClean="0"/>
              <a:t>III. Ce qui a été fait</a:t>
            </a:r>
            <a:endParaRPr lang="fr-FR" sz="8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1609" y="4985202"/>
            <a:ext cx="2390140" cy="108585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1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</TotalTime>
  <Words>390</Words>
  <Application>Microsoft Office PowerPoint</Application>
  <PresentationFormat>Grand écran</PresentationFormat>
  <Paragraphs>135</Paragraphs>
  <Slides>19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Direction Ion</vt:lpstr>
      <vt:lpstr>Jamais sans ma pomme</vt:lpstr>
      <vt:lpstr>Sommaire</vt:lpstr>
      <vt:lpstr>I. Rappels</vt:lpstr>
      <vt:lpstr>I. A Objectifs</vt:lpstr>
      <vt:lpstr>I. B Périmètre </vt:lpstr>
      <vt:lpstr>I. C Rappel des besoins</vt:lpstr>
      <vt:lpstr>II. Outils utilisés</vt:lpstr>
      <vt:lpstr>II. Outils utilisés</vt:lpstr>
      <vt:lpstr>III. Ce qui a été fait</vt:lpstr>
      <vt:lpstr>III. A Tableau récapitulatif</vt:lpstr>
      <vt:lpstr>III. A Tableau récapitulatif</vt:lpstr>
      <vt:lpstr>III. A Tableau récapitulatif</vt:lpstr>
      <vt:lpstr>III. C Architecture du site </vt:lpstr>
      <vt:lpstr>III. B Base de données </vt:lpstr>
      <vt:lpstr>Présentation PowerPoint</vt:lpstr>
      <vt:lpstr>IV. Le site</vt:lpstr>
      <vt:lpstr>Présentation PowerPoint</vt:lpstr>
      <vt:lpstr>IV.  Le site 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Jamais sans ma pomme</dc:title>
  <dc:creator>Maximilien De-metz</dc:creator>
  <cp:lastModifiedBy>Maximilien De-metz</cp:lastModifiedBy>
  <cp:revision>18</cp:revision>
  <dcterms:created xsi:type="dcterms:W3CDTF">2015-06-04T09:18:32Z</dcterms:created>
  <dcterms:modified xsi:type="dcterms:W3CDTF">2015-06-05T10:51:54Z</dcterms:modified>
</cp:coreProperties>
</file>